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71" r:id="rId6"/>
    <p:sldId id="278" r:id="rId7"/>
    <p:sldId id="279" r:id="rId8"/>
    <p:sldId id="264" r:id="rId9"/>
    <p:sldId id="280" r:id="rId10"/>
    <p:sldId id="281" r:id="rId11"/>
    <p:sldId id="282" r:id="rId12"/>
    <p:sldId id="265" r:id="rId13"/>
    <p:sldId id="283" r:id="rId14"/>
    <p:sldId id="284" r:id="rId15"/>
    <p:sldId id="285" r:id="rId16"/>
    <p:sldId id="286" r:id="rId17"/>
    <p:sldId id="288" r:id="rId18"/>
    <p:sldId id="287" r:id="rId19"/>
    <p:sldId id="289" r:id="rId20"/>
    <p:sldId id="290" r:id="rId21"/>
    <p:sldId id="292" r:id="rId22"/>
    <p:sldId id="291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560"/>
    <a:srgbClr val="4E5184"/>
    <a:srgbClr val="ED2934"/>
    <a:srgbClr val="22224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12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67544" y="2636912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 smtClean="0">
                <a:solidFill>
                  <a:srgbClr val="C09560"/>
                </a:solidFill>
                <a:cs typeface="AL-Mateen" pitchFamily="2" charset="-78"/>
              </a:rPr>
              <a:t>المحور الأول </a:t>
            </a:r>
            <a: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  <a:t/>
            </a:r>
            <a:b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</a:br>
            <a:r>
              <a:rPr lang="ar-SA" sz="4000" dirty="0" smtClean="0">
                <a:solidFill>
                  <a:srgbClr val="4E5184"/>
                </a:solidFill>
                <a:cs typeface="AL-Mateen" pitchFamily="2" charset="-78"/>
              </a:rPr>
              <a:t>الاعتماد الأكاديمي ومعايير الجودة </a:t>
            </a:r>
          </a:p>
          <a:p>
            <a:pPr algn="ctr"/>
            <a:r>
              <a:rPr lang="ar-SA" sz="4000" dirty="0" smtClean="0">
                <a:solidFill>
                  <a:srgbClr val="4E5184"/>
                </a:solidFill>
                <a:cs typeface="AL-Mateen" pitchFamily="2" charset="-78"/>
              </a:rPr>
              <a:t>للمؤسسات القرآنية</a:t>
            </a:r>
            <a:endParaRPr lang="ar-SA" sz="4400" dirty="0">
              <a:solidFill>
                <a:srgbClr val="4E5184"/>
              </a:solidFill>
              <a:cs typeface="AL-Mateen" pitchFamily="2" charset="-78"/>
            </a:endParaRPr>
          </a:p>
        </p:txBody>
      </p:sp>
    </p:spTree>
  </p:cSld>
  <p:clrMapOvr>
    <a:masterClrMapping/>
  </p:clrMapOvr>
  <p:transition spd="med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27584" y="2492896"/>
            <a:ext cx="7704856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1-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تقويم الأساتذة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2-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تقويم البحوث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3-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تقويم مشاريع البرامج  الدراسية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والبرامج الدراسية  الحالية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</a:pPr>
            <a:endParaRPr lang="ar-SA" sz="4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28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55576" y="2348880"/>
            <a:ext cx="7704856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ثاني</a:t>
            </a: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ً</a:t>
            </a:r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ا-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نظرة عامة لضمان الجودة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التعليم العالي </a:t>
            </a:r>
            <a:r>
              <a:rPr lang="ar-M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"</a:t>
            </a:r>
            <a:r>
              <a:rPr lang="ar-M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كيبك"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حسب خبراء التعليم  في كندا </a:t>
            </a:r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</a:pPr>
            <a:endParaRPr lang="ar-SA" sz="48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3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99592" y="1656576"/>
            <a:ext cx="7704856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الفصل الثالث</a:t>
            </a:r>
          </a:p>
          <a:p>
            <a:pPr algn="ctr"/>
            <a:endParaRPr lang="ar-SA" sz="5400" b="1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8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رسم تصور جديد لأساليب ووسائل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اشتغال الدراسات القرآنية، على ضوء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أحدث التجارب في الجامعات الكندية </a:t>
            </a:r>
          </a:p>
          <a:p>
            <a:pPr>
              <a:buClr>
                <a:srgbClr val="C09560"/>
              </a:buClr>
            </a:pP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(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كيبك)).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3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971600" y="2420888"/>
            <a:ext cx="7704856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3600" b="1" dirty="0" smtClean="0">
                <a:solidFill>
                  <a:srgbClr val="C09560"/>
                </a:solidFill>
                <a:latin typeface="AAA GoldenLotus" pitchFamily="2" charset="-78"/>
                <a:cs typeface="AAA GoldenLotus" pitchFamily="2" charset="-78"/>
              </a:rPr>
              <a:t>أول</a:t>
            </a:r>
            <a:r>
              <a:rPr lang="ar-SA" sz="3600" b="1" dirty="0" smtClean="0">
                <a:solidFill>
                  <a:srgbClr val="C09560"/>
                </a:solidFill>
                <a:latin typeface="AAA GoldenLotus" pitchFamily="2" charset="-78"/>
                <a:cs typeface="AAA GoldenLotus" pitchFamily="2" charset="-78"/>
              </a:rPr>
              <a:t>ً</a:t>
            </a:r>
            <a:r>
              <a:rPr lang="ar-MA" sz="3600" b="1" dirty="0" smtClean="0">
                <a:solidFill>
                  <a:srgbClr val="C09560"/>
                </a:solidFill>
                <a:latin typeface="AAA GoldenLotus" pitchFamily="2" charset="-78"/>
                <a:cs typeface="AAA GoldenLotus" pitchFamily="2" charset="-78"/>
              </a:rPr>
              <a:t>ا</a:t>
            </a:r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الدراسات القرآنية ونورانية المعرفة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ثاني</a:t>
            </a: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ً</a:t>
            </a:r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ا-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مسألة قبول الطلاب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ثالث</a:t>
            </a: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ً</a:t>
            </a:r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ا-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تغيير الإرادات نحو الأفضل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28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55576" y="2204864"/>
            <a:ext cx="7704856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رابع</a:t>
            </a: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ً</a:t>
            </a:r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ا-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تخصيص الدراسات القرآنية بعناية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زائدة من قبل القيادات الحاكمة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خامس</a:t>
            </a: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ً</a:t>
            </a:r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ا-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التمويل الكافي، وبسخاء من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أجل القرآن الكريم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28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55576" y="2204864"/>
            <a:ext cx="7704856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MA" sz="4400" dirty="0" smtClean="0">
                <a:solidFill>
                  <a:srgbClr val="4E5184"/>
                </a:solidFill>
                <a:cs typeface="AL-Mateen" pitchFamily="2" charset="-78"/>
              </a:rPr>
              <a:t>سادس</a:t>
            </a:r>
            <a: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  <a:t>ً</a:t>
            </a:r>
            <a:r>
              <a:rPr lang="ar-MA" sz="4400" dirty="0" smtClean="0">
                <a:solidFill>
                  <a:srgbClr val="4E5184"/>
                </a:solidFill>
                <a:cs typeface="AL-Mateen" pitchFamily="2" charset="-78"/>
              </a:rPr>
              <a:t>ا:</a:t>
            </a:r>
            <a:endParaRPr lang="ar-SA" sz="4400" dirty="0" smtClean="0">
              <a:solidFill>
                <a:srgbClr val="4E5184"/>
              </a:solidFill>
              <a:cs typeface="AL-Mateen" pitchFamily="2" charset="-78"/>
            </a:endParaRPr>
          </a:p>
          <a:p>
            <a:pPr algn="ctr"/>
            <a:r>
              <a:rPr lang="ar-MA" sz="4400" dirty="0" smtClean="0">
                <a:solidFill>
                  <a:srgbClr val="C09560"/>
                </a:solidFill>
                <a:cs typeface="AL-Mateen" pitchFamily="2" charset="-78"/>
              </a:rPr>
              <a:t>نحو بناء خطة واضحة المعالم</a:t>
            </a:r>
            <a:endParaRPr lang="ar-SA" sz="4400" dirty="0" smtClean="0">
              <a:solidFill>
                <a:srgbClr val="C09560"/>
              </a:solidFill>
              <a:cs typeface="AL-Mateen" pitchFamily="2" charset="-78"/>
            </a:endParaRPr>
          </a:p>
          <a:p>
            <a:pPr algn="ctr"/>
            <a:r>
              <a:rPr lang="ar-MA" sz="4400" dirty="0" smtClean="0">
                <a:solidFill>
                  <a:srgbClr val="C09560"/>
                </a:solidFill>
                <a:cs typeface="AL-Mateen" pitchFamily="2" charset="-78"/>
              </a:rPr>
              <a:t> للدراسات القرآنية لضمان الجودة الشاملة</a:t>
            </a:r>
            <a:endParaRPr lang="ar-SA" sz="3200" b="1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67544" y="2348880"/>
            <a:ext cx="828092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1-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هيئة التدريس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الصفات الأكاديمية </a:t>
            </a:r>
            <a:r>
              <a:rPr lang="ar-M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والمهارية</a:t>
            </a:r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2-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المناهج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المنطلقات الأساسية في تطوير المنهج</a:t>
            </a:r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3-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البحث العلمي</a:t>
            </a:r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83568" y="1844824"/>
            <a:ext cx="828092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توصيات عامة</a:t>
            </a:r>
          </a:p>
          <a:p>
            <a:pPr algn="ctr"/>
            <a:endParaRPr lang="ar-SA" sz="6000" dirty="0" smtClean="0">
              <a:solidFill>
                <a:srgbClr val="4E5184"/>
              </a:solidFill>
              <a:latin typeface="Traditional Arabic" pitchFamily="18" charset="-78"/>
              <a:cs typeface="AL-Mateen" pitchFamily="2" charset="-78"/>
            </a:endParaRPr>
          </a:p>
          <a:p>
            <a:pPr algn="ctr"/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لاشك أن البحث شمل توصيات عدة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مبثوثة في ثنايا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ه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، يمكن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إجمالها في العناصر الكبرى </a:t>
            </a:r>
            <a:r>
              <a:rPr lang="ar-M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الآتية:</a:t>
            </a:r>
            <a:endParaRPr lang="ar-M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sz="6000" dirty="0" smtClean="0">
              <a:solidFill>
                <a:srgbClr val="4E5184"/>
              </a:solidFill>
              <a:latin typeface="Traditional Arabic" pitchFamily="18" charset="-78"/>
              <a:cs typeface="AL-Matee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67544" y="2348880"/>
            <a:ext cx="8280920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توصيات عامة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1-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ضرورة تخصيص الدراسات القرآنية بمزيد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عناية من قبل القيادات </a:t>
            </a:r>
            <a:r>
              <a:rPr lang="ar-M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الحاكمة.</a:t>
            </a:r>
            <a:endParaRPr lang="ar-M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67544" y="1988840"/>
            <a:ext cx="828092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توصيات عامة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2-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ضرورة الاستعداد النفسي للتغيير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مجال الدراسات القرآنية، خصوص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ً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 في </a:t>
            </a:r>
            <a:r>
              <a:rPr lang="ar-M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الوسائل،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واعتماد أساليب لإقناع المعارضين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بضرورة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التغيير الذي هو من روح الإسلام.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403648" y="1988840"/>
            <a:ext cx="64807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40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 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4000" b="1" dirty="0" err="1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د.</a:t>
            </a:r>
            <a:r>
              <a:rPr lang="ar-M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المصطفى </a:t>
            </a:r>
            <a:r>
              <a:rPr lang="ar-MA" sz="4000" b="1" dirty="0" err="1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إيدوز</a:t>
            </a:r>
            <a:endParaRPr lang="en-US" sz="4000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sz="3200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67544" y="1700808"/>
            <a:ext cx="8280920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توصيات عامة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3-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تخصيص دعم مالي كاف لتطوير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مجال الدراسات القرآنية.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67544" y="1700808"/>
            <a:ext cx="828092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توصيات عامة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4-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بناء خطة للاعتماد </a:t>
            </a:r>
            <a:r>
              <a:rPr lang="ar-M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الأكاديمي،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 خلال التجارب العالمية، المذكورة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هذا البحث أو في غيره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 البحوث الأخرى.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67544" y="1700808"/>
            <a:ext cx="828092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توصيات عامة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Low"/>
            <a:r>
              <a:rPr lang="ar-M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5-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إنشاء هيئة عامة من شخصيات بارزة 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Low"/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 الدول العربية والإسلامية، تتابع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Low"/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إنجاز مشروع  بناء خطة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Low"/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الجودة في مجال الدراسات القرآنية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Low"/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بعد ختم المؤتمر.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19672" y="2132856"/>
            <a:ext cx="6264696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السيرة الذاتية</a:t>
            </a:r>
            <a:endParaRPr lang="ar-SA" sz="44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الاسم:</a:t>
            </a:r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المصطفى </a:t>
            </a:r>
            <a:r>
              <a:rPr lang="ar-M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إيدوز</a:t>
            </a:r>
            <a:endParaRPr lang="en-US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مكان الميلاد وتاريخه:1962/8/10 </a:t>
            </a:r>
          </a:p>
          <a:p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الدار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البيضاء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-المغرب-</a:t>
            </a:r>
            <a:endParaRPr lang="en-US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المؤهل العلمي:دكتوراه</a:t>
            </a:r>
            <a:endParaRPr lang="en-US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العمل الحالي:أستاذ جامعي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99592" y="2060848"/>
            <a:ext cx="770485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الفصل الأول</a:t>
            </a:r>
          </a:p>
          <a:p>
            <a:pPr algn="ctr"/>
            <a:endParaRPr lang="ar-SA" sz="4400" b="1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تشخيص واقع الدراسات القرآنية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العربية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والإسلامية.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endParaRPr lang="ar-SA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99592" y="2060848"/>
            <a:ext cx="7704856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الفصل الأول</a:t>
            </a:r>
            <a:endParaRPr lang="ar-SA" sz="4400" b="1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تمهيد لابد منه.</a:t>
            </a:r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40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أهمية الدراسات القرآنية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40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الجامعات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لبناء </a:t>
            </a:r>
            <a:r>
              <a:rPr lang="ar-SA" sz="40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مجتمع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المعرفة.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أهمية الدراسات </a:t>
            </a:r>
            <a:r>
              <a:rPr lang="ar-SA" sz="40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القرآنية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4000" b="1" dirty="0" err="1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الجامعات،</a:t>
            </a:r>
            <a:r>
              <a:rPr lang="ar-SA" sz="40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لتنمية </a:t>
            </a:r>
            <a:r>
              <a:rPr lang="ar-SA" sz="40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المجتمعات وتحصينها من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الانحراف.</a:t>
            </a:r>
          </a:p>
          <a:p>
            <a:endParaRPr lang="ar-SA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99592" y="1916832"/>
            <a:ext cx="7704856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MA" sz="4000" dirty="0" smtClean="0">
                <a:solidFill>
                  <a:srgbClr val="C09560"/>
                </a:solidFill>
                <a:cs typeface="AL-Mateen" pitchFamily="2" charset="-78"/>
              </a:rPr>
              <a:t>واقع الدراسات القرآنية في الجامعات العربية والإسلامية</a:t>
            </a:r>
            <a:endParaRPr lang="en-US" sz="4000" dirty="0" smtClean="0">
              <a:solidFill>
                <a:srgbClr val="C09560"/>
              </a:solidFill>
              <a:cs typeface="AL-Mateen" pitchFamily="2" charset="-78"/>
            </a:endParaRPr>
          </a:p>
          <a:p>
            <a:pPr algn="ctr"/>
            <a:endParaRPr lang="ar-SA" sz="4000" dirty="0" smtClean="0">
              <a:solidFill>
                <a:srgbClr val="C09560"/>
              </a:solidFill>
              <a:cs typeface="AL-Mateen" pitchFamily="2" charset="-78"/>
            </a:endParaRPr>
          </a:p>
          <a:p>
            <a:r>
              <a:rPr lang="ar-M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أ-</a:t>
            </a: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عدم استفادة الدراسات القرآنية 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 البحوث التربوية الحديثة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ب-</a:t>
            </a: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غياب المنهجية الإسلامية الخالصة 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العملية التعليمية واعتماد المناهج التقليدية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99592" y="1844824"/>
            <a:ext cx="7704856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MA" sz="4000" dirty="0" smtClean="0">
                <a:solidFill>
                  <a:srgbClr val="C09560"/>
                </a:solidFill>
                <a:cs typeface="AL-Mateen" pitchFamily="2" charset="-78"/>
              </a:rPr>
              <a:t>واقع الدراسات القرآنية في الجامعات العربية والإسلامية</a:t>
            </a:r>
            <a:endParaRPr lang="en-US" sz="4000" dirty="0" smtClean="0">
              <a:solidFill>
                <a:srgbClr val="C09560"/>
              </a:solidFill>
              <a:cs typeface="AL-Mateen" pitchFamily="2" charset="-78"/>
            </a:endParaRPr>
          </a:p>
          <a:p>
            <a:pPr algn="ctr"/>
            <a:endParaRPr lang="ar-SA" sz="4000" dirty="0" smtClean="0">
              <a:solidFill>
                <a:srgbClr val="C09560"/>
              </a:solidFill>
              <a:cs typeface="AL-Mateen" pitchFamily="2" charset="-78"/>
            </a:endParaRPr>
          </a:p>
          <a:p>
            <a:r>
              <a:rPr lang="ar-M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ج-</a:t>
            </a: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شيوع الأساليب التقليدية في العملية التدريسية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د-</a:t>
            </a: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غياب اعتماد التكنولوجية الحديثة 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بشكل كامل وموسع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ه</a:t>
            </a: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ـ</a:t>
            </a:r>
            <a:r>
              <a:rPr lang="ar-MA" sz="3600" b="1" dirty="0" err="1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غياب ثقافة التقويم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971600" y="1916832"/>
            <a:ext cx="7704856" cy="51398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الفصل الثاني</a:t>
            </a:r>
          </a:p>
          <a:p>
            <a:pPr algn="ctr"/>
            <a:endParaRPr lang="ar-SA" sz="4800" b="1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استخلاص معايير الاعتماد الأكاديمي لضمان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جودة الدراسات الجامعية في الدراسات القرآنية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 خلال تجربة الجامعات الكندية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3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((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كيبك</a:t>
            </a:r>
            <a:r>
              <a:rPr lang="ar-SA" sz="3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)).</a:t>
            </a:r>
            <a:endParaRPr lang="fr-FR" sz="3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</a:pPr>
            <a:endParaRPr lang="ar-SA" sz="4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28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نحو تصور جديد</a:t>
            </a:r>
            <a:r>
              <a:rPr lang="ar-SA" sz="22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لوسائل وأساليب </a:t>
            </a:r>
            <a:endParaRPr lang="ar-SA" sz="2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عمل الدراسات القرآنية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2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لضمان جودة ذات مستوى عال</a:t>
            </a:r>
            <a:endParaRPr lang="en-US" sz="22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27584" y="1484784"/>
            <a:ext cx="7704856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MA" sz="3600" dirty="0" smtClean="0">
                <a:solidFill>
                  <a:srgbClr val="4E5184"/>
                </a:solidFill>
                <a:latin typeface="Traditional Arabic" pitchFamily="18" charset="-78"/>
                <a:cs typeface="AL-Mateen" pitchFamily="2" charset="-78"/>
              </a:rPr>
              <a:t>أول</a:t>
            </a:r>
            <a:r>
              <a:rPr lang="ar-SA" sz="3600" dirty="0" smtClean="0">
                <a:solidFill>
                  <a:srgbClr val="4E5184"/>
                </a:solidFill>
                <a:latin typeface="Traditional Arabic" pitchFamily="18" charset="-78"/>
                <a:cs typeface="AL-Mateen" pitchFamily="2" charset="-78"/>
              </a:rPr>
              <a:t>ً</a:t>
            </a:r>
            <a:r>
              <a:rPr lang="ar-MA" sz="3600" dirty="0" smtClean="0">
                <a:solidFill>
                  <a:srgbClr val="4E5184"/>
                </a:solidFill>
                <a:latin typeface="Traditional Arabic" pitchFamily="18" charset="-78"/>
                <a:cs typeface="AL-Mateen" pitchFamily="2" charset="-78"/>
              </a:rPr>
              <a:t>ا</a:t>
            </a:r>
            <a:r>
              <a:rPr lang="en-US" sz="3600" dirty="0" smtClean="0">
                <a:solidFill>
                  <a:srgbClr val="4E5184"/>
                </a:solidFill>
                <a:latin typeface="Traditional Arabic" pitchFamily="18" charset="-78"/>
                <a:cs typeface="AL-Mateen" pitchFamily="2" charset="-78"/>
              </a:rPr>
              <a:t>-</a:t>
            </a:r>
            <a:r>
              <a:rPr lang="ar-MA" sz="36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التطبيقات والممارسات المرتبطة بمفهوم </a:t>
            </a:r>
            <a:endParaRPr lang="ar-SA" sz="36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ctr"/>
            <a:r>
              <a:rPr lang="ar-MA" sz="36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ضمان الجودة في </a:t>
            </a:r>
            <a:r>
              <a:rPr lang="ar-MA" sz="3600" dirty="0" err="1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كيبك</a:t>
            </a:r>
            <a:r>
              <a:rPr lang="ar-MA" sz="36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"كندا"</a:t>
            </a:r>
            <a:endParaRPr lang="ar-SA" sz="36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ctr"/>
            <a:endParaRPr lang="fr-FR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أ-الجامعات </a:t>
            </a:r>
            <a:r>
              <a:rPr lang="ar-M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الكيبيكية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"بكندا" وضمان جودة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التعليم العالي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ب-الآفاق المستقبلية لضمان جودة التعليم 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العالي </a:t>
            </a:r>
            <a:r>
              <a:rPr lang="ar-M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"كي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ك" بكندا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ج-نحو مؤشرات جديدة  للمستقبل القريب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</a:pPr>
            <a:endParaRPr lang="ar-SA" sz="4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28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713</Words>
  <Application>Microsoft Office PowerPoint</Application>
  <PresentationFormat>عرض على الشاشة (3:4)‏</PresentationFormat>
  <Paragraphs>167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TAfsir</dc:creator>
  <cp:lastModifiedBy>TAfsir</cp:lastModifiedBy>
  <cp:revision>41</cp:revision>
  <dcterms:created xsi:type="dcterms:W3CDTF">2015-02-12T07:32:50Z</dcterms:created>
  <dcterms:modified xsi:type="dcterms:W3CDTF">2015-02-27T13:11:52Z</dcterms:modified>
</cp:coreProperties>
</file>